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27" r:id="rId4"/>
    <p:sldId id="429" r:id="rId5"/>
    <p:sldId id="470" r:id="rId6"/>
    <p:sldId id="428" r:id="rId7"/>
    <p:sldId id="471" r:id="rId8"/>
    <p:sldId id="474" r:id="rId9"/>
    <p:sldId id="434" r:id="rId10"/>
  </p:sldIdLst>
  <p:sldSz cx="9144000" cy="5715000" type="screen16x10"/>
  <p:notesSz cx="6858000" cy="9144000"/>
  <p:embeddedFontLst>
    <p:embeddedFont>
      <p:font typeface="MS PGothic" panose="020B0600070205080204" pitchFamily="34" charset="-128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105" d="100"/>
          <a:sy n="105" d="100"/>
        </p:scale>
        <p:origin x="-72" y="-72"/>
      </p:cViewPr>
      <p:guideLst>
        <p:guide orient="horz" pos="1368"/>
        <p:guide pos="51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.wdp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microsoft.com/office/2007/relationships/hdphoto" Target="../media/hdphoto5.wdp"/><Relationship Id="rId4" Type="http://schemas.microsoft.com/office/2007/relationships/hdphoto" Target="../media/hdphoto3.wdp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7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microsoft.com/office/2007/relationships/hdphoto" Target="../media/hdphoto6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71500" y="685800"/>
            <a:ext cx="78867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solve two-step word problems using a number line?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 descr="paper.tif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17" b="94026" l="22344" r="55000">
                        <a14:foregroundMark x1="40469" y1="16074" x2="40469" y2="16074"/>
                        <a14:foregroundMark x1="38516" y1="58748" x2="38516" y2="58748"/>
                        <a14:foregroundMark x1="26172" y1="44239" x2="26172" y2="44239"/>
                        <a14:foregroundMark x1="26563" y1="54623" x2="26563" y2="54623"/>
                        <a14:foregroundMark x1="26563" y1="58748" x2="26563" y2="58748"/>
                        <a14:foregroundMark x1="27266" y1="69701" x2="27266" y2="69701"/>
                        <a14:foregroundMark x1="27266" y1="74538" x2="27266" y2="74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876" y="3492400"/>
            <a:ext cx="3838724" cy="2108299"/>
          </a:xfrm>
          <a:prstGeom prst="rect">
            <a:avLst/>
          </a:prstGeom>
        </p:spPr>
      </p:pic>
      <p:pic>
        <p:nvPicPr>
          <p:cNvPr id="6" name="Picture 5" descr="scissors.tif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354" b="78236" l="24375" r="73438">
                        <a14:foregroundMark x1="45469" y1="63442" x2="45469" y2="63442"/>
                        <a14:foregroundMark x1="45234" y1="24751" x2="45234" y2="247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28" y="4236244"/>
            <a:ext cx="2692472" cy="1478756"/>
          </a:xfrm>
          <a:prstGeom prst="rect">
            <a:avLst/>
          </a:prstGeom>
        </p:spPr>
      </p:pic>
      <p:sp>
        <p:nvSpPr>
          <p:cNvPr id="7" name="Text Placeholder 1"/>
          <p:cNvSpPr txBox="1">
            <a:spLocks/>
          </p:cNvSpPr>
          <p:nvPr/>
        </p:nvSpPr>
        <p:spPr bwMode="auto">
          <a:xfrm>
            <a:off x="571500" y="1714500"/>
            <a:ext cx="803789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Jeremiah had a 12 inch piece of paper. He cut 10 inches off, but then taped 9 inches back on the paper. How long is his paper now?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446073"/>
            <a:ext cx="69723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two-step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</a:t>
            </a:r>
            <a:r>
              <a:rPr lang="en-US" sz="360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573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ruler is similar to a number line.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036" y="2628900"/>
            <a:ext cx="6281928" cy="81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685800" y="4229096"/>
            <a:ext cx="7886700" cy="758160"/>
            <a:chOff x="228600" y="2114550"/>
            <a:chExt cx="5486400" cy="814739"/>
          </a:xfrm>
        </p:grpSpPr>
        <p:grpSp>
          <p:nvGrpSpPr>
            <p:cNvPr id="7" name="Group 6"/>
            <p:cNvGrpSpPr>
              <a:grpSpLocks noChangeAspect="1"/>
            </p:cNvGrpSpPr>
            <p:nvPr/>
          </p:nvGrpSpPr>
          <p:grpSpPr>
            <a:xfrm>
              <a:off x="228600" y="2114550"/>
              <a:ext cx="5486400" cy="252473"/>
              <a:chOff x="685800" y="4319701"/>
              <a:chExt cx="5486400" cy="252473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685800" y="4376486"/>
                <a:ext cx="5486400" cy="130889"/>
                <a:chOff x="1447800" y="4376486"/>
                <a:chExt cx="5486400" cy="130889"/>
              </a:xfrm>
            </p:grpSpPr>
            <p:cxnSp>
              <p:nvCxnSpPr>
                <p:cNvPr id="22" name="Straight Arrow Connector 21"/>
                <p:cNvCxnSpPr/>
                <p:nvPr/>
              </p:nvCxnSpPr>
              <p:spPr bwMode="auto">
                <a:xfrm>
                  <a:off x="1447800" y="4441984"/>
                  <a:ext cx="5486400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Oval 22"/>
                <p:cNvSpPr/>
                <p:nvPr/>
              </p:nvSpPr>
              <p:spPr bwMode="auto">
                <a:xfrm>
                  <a:off x="2155096" y="4376486"/>
                  <a:ext cx="118872" cy="122873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sp>
              <p:nvSpPr>
                <p:cNvPr id="24" name="Oval 23"/>
                <p:cNvSpPr/>
                <p:nvPr/>
              </p:nvSpPr>
              <p:spPr bwMode="auto">
                <a:xfrm>
                  <a:off x="6233800" y="4384502"/>
                  <a:ext cx="118872" cy="122873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</p:grpSp>
          <p:cxnSp>
            <p:nvCxnSpPr>
              <p:cNvPr id="11" name="Straight Connector 10"/>
              <p:cNvCxnSpPr/>
              <p:nvPr/>
            </p:nvCxnSpPr>
            <p:spPr bwMode="auto">
              <a:xfrm>
                <a:off x="146163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 bwMode="auto">
              <a:xfrm>
                <a:off x="186859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 bwMode="auto">
              <a:xfrm>
                <a:off x="227555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 bwMode="auto">
              <a:xfrm>
                <a:off x="268251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 bwMode="auto">
              <a:xfrm>
                <a:off x="5531236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 bwMode="auto">
              <a:xfrm>
                <a:off x="308947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 bwMode="auto">
              <a:xfrm>
                <a:off x="349643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 bwMode="auto">
              <a:xfrm>
                <a:off x="390339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 bwMode="auto">
              <a:xfrm>
                <a:off x="431035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 bwMode="auto">
              <a:xfrm>
                <a:off x="471731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 bwMode="auto">
              <a:xfrm>
                <a:off x="512427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/>
            <p:cNvSpPr txBox="1"/>
            <p:nvPr/>
          </p:nvSpPr>
          <p:spPr>
            <a:xfrm>
              <a:off x="839540" y="2367023"/>
              <a:ext cx="344207" cy="562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0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14248" y="2367023"/>
              <a:ext cx="523042" cy="562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-228600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1.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Underline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important information.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114300" y="1843528"/>
            <a:ext cx="9029700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Jeremiah had a 10 inch piece of paper.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He cut 8 inches off, but then taped 6 inches back on the paper. How long is his paper now?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200400" y="2286000"/>
            <a:ext cx="4114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00100" y="2857500"/>
            <a:ext cx="28575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715000" y="2857500"/>
            <a:ext cx="26289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5829300" y="362459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6400800" y="362459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</a:p>
        </p:txBody>
      </p:sp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6743700" y="362459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7086600" y="365760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+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7429500" y="362459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7772400" y="359158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20" name="Picture 19" descr="paper.tif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17" b="94026" l="22344" r="55000">
                        <a14:foregroundMark x1="40469" y1="16074" x2="40469" y2="16074"/>
                        <a14:foregroundMark x1="38516" y1="58748" x2="38516" y2="58748"/>
                        <a14:foregroundMark x1="26172" y1="44239" x2="26172" y2="44239"/>
                        <a14:foregroundMark x1="26563" y1="54623" x2="26563" y2="54623"/>
                        <a14:foregroundMark x1="26563" y1="58748" x2="26563" y2="58748"/>
                        <a14:foregroundMark x1="27266" y1="69701" x2="27266" y2="69701"/>
                        <a14:foregroundMark x1="27266" y1="74538" x2="27266" y2="74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376" y="3093244"/>
            <a:ext cx="4981724" cy="2736056"/>
          </a:xfrm>
          <a:prstGeom prst="rect">
            <a:avLst/>
          </a:prstGeom>
        </p:spPr>
      </p:pic>
      <p:pic>
        <p:nvPicPr>
          <p:cNvPr id="19" name="Picture 18" descr="top paper.tif"/>
          <p:cNvPicPr>
            <a:picLocks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72" b="50498" l="32031" r="68516">
                        <a14:foregroundMark x1="36094" y1="39403" x2="36094" y2="39403"/>
                        <a14:foregroundMark x1="35078" y1="12233" x2="35078" y2="122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824" y="3429000"/>
            <a:ext cx="4619476" cy="3447288"/>
          </a:xfrm>
          <a:prstGeom prst="rect">
            <a:avLst/>
          </a:prstGeom>
        </p:spPr>
      </p:pic>
      <p:pic>
        <p:nvPicPr>
          <p:cNvPr id="21" name="Picture 20" descr="scissors.tif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354" b="78236" l="24375" r="73438">
                        <a14:foregroundMark x1="45469" y1="63442" x2="45469" y2="63442"/>
                        <a14:foregroundMark x1="45234" y1="24751" x2="45234" y2="247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4236244"/>
            <a:ext cx="2692472" cy="1478756"/>
          </a:xfrm>
          <a:prstGeom prst="rect">
            <a:avLst/>
          </a:prstGeom>
        </p:spPr>
      </p:pic>
      <p:pic>
        <p:nvPicPr>
          <p:cNvPr id="22" name="Picture 21" descr="cut paper.tif"/>
          <p:cNvPicPr>
            <a:picLocks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3670" b="79090" l="31250" r="68672">
                        <a14:foregroundMark x1="36484" y1="55334" x2="36484" y2="553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990" y="4000500"/>
            <a:ext cx="4773610" cy="2167128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387" y="4390676"/>
            <a:ext cx="2273313" cy="295624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-342900" y="1305580"/>
            <a:ext cx="445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2. Write equation.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1" build="allAtOnce"/>
      <p:bldP spid="13" grpId="0"/>
      <p:bldP spid="14" grpId="0"/>
      <p:bldP spid="15" grpId="0"/>
      <p:bldP spid="16" grpId="0"/>
      <p:bldP spid="17" grpId="0"/>
      <p:bldP spid="18" grpId="0"/>
      <p:bldP spid="2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1257300"/>
            <a:ext cx="982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4. Use the number line to add and subtract.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21006"/>
            <a:ext cx="7862856" cy="1022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2628900" y="1765300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– 8 + 6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7543800" y="3886200"/>
            <a:ext cx="751306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5029200" y="3314700"/>
            <a:ext cx="1257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- 8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514600" y="33147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4229100" y="262890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6858000" y="3314700"/>
            <a:ext cx="0" cy="102870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4914900" y="1762780"/>
            <a:ext cx="2019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inches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829300" y="1714500"/>
            <a:ext cx="3657600" cy="2875788"/>
            <a:chOff x="5829300" y="1257300"/>
            <a:chExt cx="3657600" cy="2875788"/>
          </a:xfrm>
        </p:grpSpPr>
        <p:pic>
          <p:nvPicPr>
            <p:cNvPr id="11" name="Picture 10" descr="top paper.tif"/>
            <p:cNvPicPr>
              <a:picLocks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272" b="50498" l="32031" r="68516">
                          <a14:foregroundMark x1="36094" y1="39403" x2="36094" y2="39403"/>
                          <a14:foregroundMark x1="35078" y1="12233" x2="35078" y2="122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124" y="1257300"/>
              <a:ext cx="3590776" cy="2875788"/>
            </a:xfrm>
            <a:prstGeom prst="rect">
              <a:avLst/>
            </a:prstGeom>
          </p:spPr>
        </p:pic>
        <p:pic>
          <p:nvPicPr>
            <p:cNvPr id="13" name="Picture 12" descr="cut paper.tif"/>
            <p:cNvPicPr>
              <a:picLocks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3670" b="79090" l="31250" r="68672">
                          <a14:foregroundMark x1="36484" y1="55334" x2="36484" y2="553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9300" y="1828800"/>
              <a:ext cx="3657600" cy="1824228"/>
            </a:xfrm>
            <a:prstGeom prst="rect">
              <a:avLst/>
            </a:prstGeom>
          </p:spPr>
        </p:pic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887" y="2514600"/>
            <a:ext cx="2273313" cy="295624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2400300" y="1828800"/>
            <a:ext cx="3657600" cy="2875788"/>
            <a:chOff x="5829300" y="1257300"/>
            <a:chExt cx="3657600" cy="2875788"/>
          </a:xfrm>
        </p:grpSpPr>
        <p:pic>
          <p:nvPicPr>
            <p:cNvPr id="23" name="Picture 22" descr="top paper.tif"/>
            <p:cNvPicPr>
              <a:picLocks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272" b="50498" l="32031" r="68516">
                          <a14:foregroundMark x1="36094" y1="39403" x2="36094" y2="39403"/>
                          <a14:foregroundMark x1="35078" y1="12233" x2="35078" y2="122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124" y="1257300"/>
              <a:ext cx="3590776" cy="2875788"/>
            </a:xfrm>
            <a:prstGeom prst="rect">
              <a:avLst/>
            </a:prstGeom>
          </p:spPr>
        </p:pic>
        <p:pic>
          <p:nvPicPr>
            <p:cNvPr id="24" name="Picture 23" descr="cut paper.tif"/>
            <p:cNvPicPr>
              <a:picLocks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3670" b="79090" l="31250" r="68672">
                          <a14:foregroundMark x1="36484" y1="55334" x2="36484" y2="553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9300" y="1828800"/>
              <a:ext cx="3657600" cy="1824228"/>
            </a:xfrm>
            <a:prstGeom prst="rect">
              <a:avLst/>
            </a:prstGeom>
          </p:spPr>
        </p:pic>
      </p:grp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0" y="685800"/>
            <a:ext cx="982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 Create number line.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6792494" y="3886200"/>
            <a:ext cx="751306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6057900" y="3886200"/>
            <a:ext cx="751306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5306594" y="3886200"/>
            <a:ext cx="751306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4572000" y="3886200"/>
            <a:ext cx="751306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934994" y="3886200"/>
            <a:ext cx="751306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3200400" y="3886200"/>
            <a:ext cx="751306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2449094" y="3886200"/>
            <a:ext cx="751306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314700" y="33147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000500" y="33147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4686300" y="33147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5372100" y="33147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6057900" y="331470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build="p"/>
      <p:bldP spid="15" grpId="0"/>
      <p:bldP spid="18" grpId="0"/>
      <p:bldP spid="22" grpId="0"/>
      <p:bldP spid="2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-114300" y="1143000"/>
            <a:ext cx="9372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Adding and subtracting from the starting point.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743200" y="3543300"/>
            <a:ext cx="3771900" cy="2057400"/>
            <a:chOff x="2686050" y="2374900"/>
            <a:chExt cx="3771900" cy="162560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2743200" y="208154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– 8 + 6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5800" y="4824740"/>
            <a:ext cx="428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2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29100" y="4824740"/>
            <a:ext cx="5642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10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4000500" y="4457700"/>
            <a:ext cx="5715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3"/>
          <p:cNvSpPr txBox="1">
            <a:spLocks/>
          </p:cNvSpPr>
          <p:nvPr/>
        </p:nvSpPr>
        <p:spPr bwMode="auto">
          <a:xfrm>
            <a:off x="2286000" y="382018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- 8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685800" y="4565660"/>
            <a:ext cx="7886700" cy="234940"/>
            <a:chOff x="685800" y="4565660"/>
            <a:chExt cx="7886700" cy="234940"/>
          </a:xfrm>
        </p:grpSpPr>
        <p:cxnSp>
          <p:nvCxnSpPr>
            <p:cNvPr id="23" name="Straight Connector 22"/>
            <p:cNvCxnSpPr/>
            <p:nvPr/>
          </p:nvCxnSpPr>
          <p:spPr bwMode="auto">
            <a:xfrm>
              <a:off x="9144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82296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 bwMode="auto">
            <a:xfrm>
              <a:off x="685800" y="4686300"/>
              <a:ext cx="78867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27432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45720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50292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54864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59436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64008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68580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73152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>
              <a:off x="77724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 bwMode="auto">
            <a:xfrm>
              <a:off x="13716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 bwMode="auto">
            <a:xfrm>
              <a:off x="18288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 bwMode="auto">
            <a:xfrm>
              <a:off x="22860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41148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>
              <a:off x="32004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 bwMode="auto">
            <a:xfrm>
              <a:off x="3657600" y="4565660"/>
              <a:ext cx="0" cy="2349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Straight Arrow Connector 49"/>
          <p:cNvCxnSpPr/>
          <p:nvPr/>
        </p:nvCxnSpPr>
        <p:spPr>
          <a:xfrm>
            <a:off x="4572000" y="44577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3"/>
          <p:cNvSpPr txBox="1">
            <a:spLocks/>
          </p:cNvSpPr>
          <p:nvPr/>
        </p:nvSpPr>
        <p:spPr bwMode="auto">
          <a:xfrm>
            <a:off x="2171700" y="320040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01537" y="4824740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16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914400" y="38862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 Placeholder 3"/>
          <p:cNvSpPr txBox="1">
            <a:spLocks/>
          </p:cNvSpPr>
          <p:nvPr/>
        </p:nvSpPr>
        <p:spPr bwMode="auto">
          <a:xfrm>
            <a:off x="5143500" y="382018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484653" y="4824740"/>
            <a:ext cx="401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8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29200" y="2081540"/>
            <a:ext cx="401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8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5029200" y="44577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486400" y="44577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5943600" y="44577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6400800" y="44577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3657600" y="4457700"/>
            <a:ext cx="5715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3200400" y="4457700"/>
            <a:ext cx="5715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2743200" y="4457700"/>
            <a:ext cx="5715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2286000" y="4457700"/>
            <a:ext cx="5715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1714500" y="4457700"/>
            <a:ext cx="5715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1371600" y="4457700"/>
            <a:ext cx="5715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>
            <a:off x="914400" y="4457700"/>
            <a:ext cx="5715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1371600" y="38862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1828800" y="38862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2286000" y="38862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2743200" y="38862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3657600" y="4000500"/>
            <a:ext cx="0" cy="57150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6858000" y="44577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3200400" y="3886200"/>
            <a:ext cx="457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0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5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7" grpId="0" build="p"/>
      <p:bldP spid="20" grpId="0"/>
      <p:bldP spid="20" grpId="1"/>
      <p:bldP spid="20" grpId="2"/>
      <p:bldP spid="21" grpId="0"/>
      <p:bldP spid="38" grpId="0"/>
      <p:bldP spid="38" grpId="1"/>
      <p:bldP spid="38" grpId="2"/>
      <p:bldP spid="53" grpId="0"/>
      <p:bldP spid="54" grpId="0"/>
      <p:bldP spid="54" grpId="1"/>
      <p:bldP spid="60" grpId="0"/>
      <p:bldP spid="60" grpId="1"/>
      <p:bldP spid="61" grpId="0"/>
      <p:bldP spid="6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1701105"/>
            <a:ext cx="90297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Kim had a bag of popcorn with 80 kernels. Kim ate 13 pieces. Her friend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Kaylon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ate 28. How many pieces were left?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6743700" y="2171700"/>
            <a:ext cx="18288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85900" y="2628900"/>
            <a:ext cx="2286000" cy="0"/>
          </a:xfrm>
          <a:prstGeom prst="line">
            <a:avLst/>
          </a:prstGeom>
          <a:ln w="38100">
            <a:solidFill>
              <a:srgbClr val="E86D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543800" y="2628900"/>
            <a:ext cx="1028700" cy="0"/>
          </a:xfrm>
          <a:prstGeom prst="line">
            <a:avLst/>
          </a:prstGeom>
          <a:ln w="38100">
            <a:solidFill>
              <a:srgbClr val="E86D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3086100" y="382018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3657600" y="382018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3886200" y="382018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4457700" y="382018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4686300" y="382018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5257800" y="382018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kernels?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571500" y="2461268"/>
            <a:ext cx="5299950" cy="2910832"/>
            <a:chOff x="228600" y="1943100"/>
            <a:chExt cx="5299950" cy="2910832"/>
          </a:xfrm>
        </p:grpSpPr>
        <p:pic>
          <p:nvPicPr>
            <p:cNvPr id="2" name="Picture 1" descr="pop corn bag.tif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7454" b="96444" l="20469" r="54063">
                          <a14:foregroundMark x1="25156" y1="64011" x2="25156" y2="64011"/>
                          <a14:foregroundMark x1="30156" y1="65718" x2="30156" y2="65718"/>
                          <a14:foregroundMark x1="39141" y1="57895" x2="39141" y2="57895"/>
                          <a14:foregroundMark x1="37266" y1="78947" x2="37266" y2="78947"/>
                          <a14:foregroundMark x1="43359" y1="74822" x2="43359" y2="74822"/>
                          <a14:foregroundMark x1="50625" y1="70697" x2="50625" y2="70697"/>
                          <a14:backgroundMark x1="34141" y1="75960" x2="34141" y2="75960"/>
                          <a14:backgroundMark x1="26484" y1="73684" x2="26484" y2="736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1943100"/>
              <a:ext cx="5299950" cy="2910832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1485900" y="2286000"/>
              <a:ext cx="1714500" cy="1600200"/>
              <a:chOff x="1485900" y="2286000"/>
              <a:chExt cx="1714500" cy="1600200"/>
            </a:xfrm>
          </p:grpSpPr>
          <p:sp>
            <p:nvSpPr>
              <p:cNvPr id="5" name="Cloud 4"/>
              <p:cNvSpPr/>
              <p:nvPr/>
            </p:nvSpPr>
            <p:spPr>
              <a:xfrm>
                <a:off x="2057400" y="2628900"/>
                <a:ext cx="457200" cy="3429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Cloud 17"/>
              <p:cNvSpPr/>
              <p:nvPr/>
            </p:nvSpPr>
            <p:spPr>
              <a:xfrm>
                <a:off x="1600200" y="2628900"/>
                <a:ext cx="457200" cy="3429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Cloud 18"/>
              <p:cNvSpPr/>
              <p:nvPr/>
            </p:nvSpPr>
            <p:spPr>
              <a:xfrm>
                <a:off x="2514600" y="2628900"/>
                <a:ext cx="457200" cy="3429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Cloud 19"/>
              <p:cNvSpPr/>
              <p:nvPr/>
            </p:nvSpPr>
            <p:spPr>
              <a:xfrm>
                <a:off x="2400300" y="2514600"/>
                <a:ext cx="228600" cy="2286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Cloud 20"/>
              <p:cNvSpPr/>
              <p:nvPr/>
            </p:nvSpPr>
            <p:spPr>
              <a:xfrm>
                <a:off x="1943100" y="2400300"/>
                <a:ext cx="342900" cy="3429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Cloud 21"/>
              <p:cNvSpPr/>
              <p:nvPr/>
            </p:nvSpPr>
            <p:spPr>
              <a:xfrm>
                <a:off x="1485900" y="2514600"/>
                <a:ext cx="342900" cy="3429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Cloud 22"/>
              <p:cNvSpPr/>
              <p:nvPr/>
            </p:nvSpPr>
            <p:spPr>
              <a:xfrm>
                <a:off x="1638300" y="2286000"/>
                <a:ext cx="342900" cy="3429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Cloud 23"/>
              <p:cNvSpPr/>
              <p:nvPr/>
            </p:nvSpPr>
            <p:spPr>
              <a:xfrm>
                <a:off x="2286000" y="2400300"/>
                <a:ext cx="228600" cy="2286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Cloud 24"/>
              <p:cNvSpPr/>
              <p:nvPr/>
            </p:nvSpPr>
            <p:spPr>
              <a:xfrm>
                <a:off x="1485900" y="2857500"/>
                <a:ext cx="228600" cy="2286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Cloud 25"/>
              <p:cNvSpPr/>
              <p:nvPr/>
            </p:nvSpPr>
            <p:spPr>
              <a:xfrm>
                <a:off x="2400300" y="2743200"/>
                <a:ext cx="228600" cy="2286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Cloud 26"/>
              <p:cNvSpPr/>
              <p:nvPr/>
            </p:nvSpPr>
            <p:spPr>
              <a:xfrm>
                <a:off x="2514600" y="2400300"/>
                <a:ext cx="228600" cy="228600"/>
              </a:xfrm>
              <a:prstGeom prst="cloud">
                <a:avLst/>
              </a:prstGeom>
              <a:solidFill>
                <a:srgbClr val="FFFF00"/>
              </a:solidFill>
              <a:ln w="3810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943100" y="3301424"/>
                <a:ext cx="1257300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FF0000"/>
                    </a:solidFill>
                    <a:latin typeface="Avenir Black"/>
                    <a:ea typeface="Verdana" pitchFamily="34" charset="0"/>
                    <a:cs typeface="Avenir Black"/>
                  </a:rPr>
                  <a:t>Pop </a:t>
                </a:r>
              </a:p>
              <a:p>
                <a:r>
                  <a:rPr lang="en-US" sz="1600" dirty="0" smtClean="0">
                    <a:solidFill>
                      <a:srgbClr val="FF0000"/>
                    </a:solidFill>
                    <a:latin typeface="Avenir Black"/>
                    <a:ea typeface="Verdana" pitchFamily="34" charset="0"/>
                    <a:cs typeface="Avenir Black"/>
                  </a:rPr>
                  <a:t>Corn</a:t>
                </a:r>
              </a:p>
            </p:txBody>
          </p:sp>
        </p:grpSp>
      </p:grp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-114300" y="7340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1.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Underline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important information.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-228600" y="1305580"/>
            <a:ext cx="445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2. Write equation.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20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30" grpId="0" build="p"/>
      <p:bldP spid="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Arrow Connector 21"/>
          <p:cNvCxnSpPr/>
          <p:nvPr/>
        </p:nvCxnSpPr>
        <p:spPr bwMode="auto">
          <a:xfrm>
            <a:off x="0" y="4457700"/>
            <a:ext cx="9144000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714500" y="16484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80 – 13 – 24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30436" y="462028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47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416436" y="462028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5</a:t>
            </a:r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7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00800" y="4604814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7</a:t>
            </a:r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572500" y="450598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80</a:t>
            </a:r>
          </a:p>
        </p:txBody>
      </p:sp>
      <p:cxnSp>
        <p:nvCxnSpPr>
          <p:cNvPr id="56" name="Straight Arrow Connector 55"/>
          <p:cNvCxnSpPr/>
          <p:nvPr/>
        </p:nvCxnSpPr>
        <p:spPr>
          <a:xfrm flipH="1">
            <a:off x="6629400" y="4033314"/>
            <a:ext cx="22860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6286500" y="4033314"/>
            <a:ext cx="3429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702436" y="4604814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67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28600" y="4376214"/>
            <a:ext cx="8686800" cy="210394"/>
            <a:chOff x="228600" y="4000500"/>
            <a:chExt cx="8686800" cy="210394"/>
          </a:xfrm>
        </p:grpSpPr>
        <p:cxnSp>
          <p:nvCxnSpPr>
            <p:cNvPr id="19" name="Straight Connector 18"/>
            <p:cNvCxnSpPr/>
            <p:nvPr/>
          </p:nvCxnSpPr>
          <p:spPr bwMode="auto">
            <a:xfrm>
              <a:off x="66294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43434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9144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13716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16002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20574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22860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27432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32004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36576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38862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41148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68580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70866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73152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89154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75438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 bwMode="auto">
            <a:xfrm>
              <a:off x="77724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80010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>
              <a:off x="82296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 bwMode="auto">
            <a:xfrm>
              <a:off x="84582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 bwMode="auto">
            <a:xfrm>
              <a:off x="86868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 bwMode="auto">
            <a:xfrm>
              <a:off x="45720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 bwMode="auto">
            <a:xfrm>
              <a:off x="48006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 bwMode="auto">
            <a:xfrm>
              <a:off x="50292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 bwMode="auto">
            <a:xfrm>
              <a:off x="52578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54864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>
              <a:off x="57150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 bwMode="auto">
            <a:xfrm>
              <a:off x="59436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 bwMode="auto">
            <a:xfrm>
              <a:off x="61722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 bwMode="auto">
            <a:xfrm>
              <a:off x="64008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 bwMode="auto">
            <a:xfrm>
              <a:off x="2286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4572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 bwMode="auto">
            <a:xfrm>
              <a:off x="6858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>
              <a:off x="11430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 bwMode="auto">
            <a:xfrm>
              <a:off x="18288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 bwMode="auto">
            <a:xfrm>
              <a:off x="25146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 bwMode="auto">
            <a:xfrm>
              <a:off x="29718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 bwMode="auto">
            <a:xfrm>
              <a:off x="34290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Straight Arrow Connector 74"/>
          <p:cNvCxnSpPr/>
          <p:nvPr/>
        </p:nvCxnSpPr>
        <p:spPr>
          <a:xfrm flipH="1">
            <a:off x="3657600" y="3657600"/>
            <a:ext cx="2286000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H="1">
            <a:off x="1371600" y="3657600"/>
            <a:ext cx="2286000" cy="0"/>
          </a:xfrm>
          <a:prstGeom prst="straightConnector1">
            <a:avLst/>
          </a:prstGeom>
          <a:ln w="38100">
            <a:solidFill>
              <a:srgbClr val="5E973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H="1">
            <a:off x="1028700" y="3657600"/>
            <a:ext cx="342900" cy="0"/>
          </a:xfrm>
          <a:prstGeom prst="straightConnector1">
            <a:avLst/>
          </a:prstGeom>
          <a:ln w="38100">
            <a:solidFill>
              <a:srgbClr val="5E973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228600" y="4604814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43</a:t>
            </a:r>
          </a:p>
        </p:txBody>
      </p:sp>
      <p:sp>
        <p:nvSpPr>
          <p:cNvPr id="80" name="Text Placeholder 3"/>
          <p:cNvSpPr txBox="1">
            <a:spLocks/>
          </p:cNvSpPr>
          <p:nvPr/>
        </p:nvSpPr>
        <p:spPr bwMode="auto">
          <a:xfrm>
            <a:off x="6057900" y="3347514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1" name="Text Placeholder 3"/>
          <p:cNvSpPr txBox="1">
            <a:spLocks/>
          </p:cNvSpPr>
          <p:nvPr/>
        </p:nvSpPr>
        <p:spPr bwMode="auto">
          <a:xfrm>
            <a:off x="7315200" y="3347514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3" name="Text Placeholder 3"/>
          <p:cNvSpPr txBox="1">
            <a:spLocks/>
          </p:cNvSpPr>
          <p:nvPr/>
        </p:nvSpPr>
        <p:spPr bwMode="auto">
          <a:xfrm>
            <a:off x="4229100" y="282449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4" name="Text Placeholder 3"/>
          <p:cNvSpPr txBox="1">
            <a:spLocks/>
          </p:cNvSpPr>
          <p:nvPr/>
        </p:nvSpPr>
        <p:spPr bwMode="auto">
          <a:xfrm>
            <a:off x="2286000" y="282449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5" name="Text Placeholder 3"/>
          <p:cNvSpPr txBox="1">
            <a:spLocks/>
          </p:cNvSpPr>
          <p:nvPr/>
        </p:nvSpPr>
        <p:spPr bwMode="auto">
          <a:xfrm>
            <a:off x="800100" y="282449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43700" y="164848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43 kernels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457200" y="3657600"/>
            <a:ext cx="0" cy="71861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5143500" y="2334280"/>
            <a:ext cx="3429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 Placeholder 3"/>
          <p:cNvSpPr txBox="1">
            <a:spLocks/>
          </p:cNvSpPr>
          <p:nvPr/>
        </p:nvSpPr>
        <p:spPr bwMode="auto">
          <a:xfrm>
            <a:off x="4572000" y="244858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 + 3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74" name="Straight Arrow Connector 73"/>
          <p:cNvCxnSpPr/>
          <p:nvPr/>
        </p:nvCxnSpPr>
        <p:spPr>
          <a:xfrm flipH="1">
            <a:off x="5943600" y="2448580"/>
            <a:ext cx="342900" cy="0"/>
          </a:xfrm>
          <a:prstGeom prst="straightConnector1">
            <a:avLst/>
          </a:prstGeom>
          <a:ln w="38100">
            <a:solidFill>
              <a:srgbClr val="5E973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 Placeholder 3"/>
          <p:cNvSpPr txBox="1">
            <a:spLocks/>
          </p:cNvSpPr>
          <p:nvPr/>
        </p:nvSpPr>
        <p:spPr bwMode="auto">
          <a:xfrm>
            <a:off x="4914900" y="244858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+ 10 + 4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2" name="Cloud 81"/>
          <p:cNvSpPr/>
          <p:nvPr/>
        </p:nvSpPr>
        <p:spPr>
          <a:xfrm>
            <a:off x="8572500" y="1534180"/>
            <a:ext cx="342900" cy="342900"/>
          </a:xfrm>
          <a:prstGeom prst="cloud">
            <a:avLst/>
          </a:prstGeom>
          <a:solidFill>
            <a:srgbClr val="FFFF00"/>
          </a:solidFill>
          <a:ln w="38100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 flipH="1">
            <a:off x="6057900" y="4033314"/>
            <a:ext cx="3429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flipH="1">
            <a:off x="5829300" y="4033314"/>
            <a:ext cx="342900" cy="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flipH="1">
            <a:off x="800100" y="3657600"/>
            <a:ext cx="342900" cy="0"/>
          </a:xfrm>
          <a:prstGeom prst="straightConnector1">
            <a:avLst/>
          </a:prstGeom>
          <a:ln w="38100">
            <a:solidFill>
              <a:srgbClr val="5E973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>
            <a:off x="571500" y="3657600"/>
            <a:ext cx="342900" cy="0"/>
          </a:xfrm>
          <a:prstGeom prst="straightConnector1">
            <a:avLst/>
          </a:prstGeom>
          <a:ln w="38100">
            <a:solidFill>
              <a:srgbClr val="5E973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H="1">
            <a:off x="342900" y="3657600"/>
            <a:ext cx="342900" cy="0"/>
          </a:xfrm>
          <a:prstGeom prst="straightConnector1">
            <a:avLst/>
          </a:prstGeom>
          <a:ln w="38100">
            <a:solidFill>
              <a:srgbClr val="5E973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 Placeholder 2"/>
          <p:cNvSpPr txBox="1">
            <a:spLocks/>
          </p:cNvSpPr>
          <p:nvPr/>
        </p:nvSpPr>
        <p:spPr bwMode="auto">
          <a:xfrm>
            <a:off x="0" y="1143000"/>
            <a:ext cx="982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4. Use the number line to add and subtract.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2" name="Text Placeholder 2"/>
          <p:cNvSpPr txBox="1">
            <a:spLocks/>
          </p:cNvSpPr>
          <p:nvPr/>
        </p:nvSpPr>
        <p:spPr bwMode="auto">
          <a:xfrm>
            <a:off x="0" y="685800"/>
            <a:ext cx="982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 Create number line.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1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" grpId="0"/>
      <p:bldP spid="52" grpId="0"/>
      <p:bldP spid="53" grpId="0"/>
      <p:bldP spid="54" grpId="0"/>
      <p:bldP spid="59" grpId="0"/>
      <p:bldP spid="79" grpId="0"/>
      <p:bldP spid="80" grpId="0"/>
      <p:bldP spid="81" grpId="0"/>
      <p:bldP spid="83" grpId="0"/>
      <p:bldP spid="84" grpId="0"/>
      <p:bldP spid="85" grpId="0"/>
      <p:bldP spid="86" grpId="0"/>
      <p:bldP spid="73" grpId="1"/>
      <p:bldP spid="73" grpId="2"/>
      <p:bldP spid="78" grpId="1"/>
      <p:bldP spid="78" grpId="2"/>
      <p:bldP spid="82" grpId="0" animBg="1"/>
      <p:bldP spid="91" grpId="0" build="p"/>
      <p:bldP spid="9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17543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to solve two-step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8321</TotalTime>
  <Words>292</Words>
  <Application>Microsoft Office PowerPoint</Application>
  <PresentationFormat>On-screen Show (16:10)</PresentationFormat>
  <Paragraphs>70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Orly's Font 2</vt:lpstr>
      <vt:lpstr>Avenir Black</vt:lpstr>
      <vt:lpstr>Courier New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302</cp:revision>
  <dcterms:created xsi:type="dcterms:W3CDTF">2011-06-12T17:04:43Z</dcterms:created>
  <dcterms:modified xsi:type="dcterms:W3CDTF">2015-06-07T15:06:05Z</dcterms:modified>
</cp:coreProperties>
</file>